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75" r:id="rId3"/>
    <p:sldId id="257" r:id="rId4"/>
    <p:sldId id="272" r:id="rId5"/>
    <p:sldId id="274" r:id="rId6"/>
    <p:sldId id="276" r:id="rId7"/>
    <p:sldId id="278" r:id="rId8"/>
    <p:sldId id="277" r:id="rId9"/>
    <p:sldId id="265" r:id="rId10"/>
    <p:sldId id="266" r:id="rId11"/>
    <p:sldId id="269" r:id="rId12"/>
    <p:sldId id="270" r:id="rId13"/>
    <p:sldId id="264" r:id="rId14"/>
  </p:sldIdLst>
  <p:sldSz cx="18288000" cy="10287000"/>
  <p:notesSz cx="6858000" cy="9144000"/>
  <p:embeddedFontLst>
    <p:embeddedFont>
      <p:font typeface="Pretendard Light" panose="020B0600000101010101" charset="-127"/>
      <p:regular r:id="rId16"/>
    </p:embeddedFont>
    <p:embeddedFont>
      <p:font typeface="Pretendard Medium" panose="020B0600000101010101" charset="-127"/>
      <p:bold r:id="rId17"/>
    </p:embeddedFont>
    <p:embeddedFont>
      <p:font typeface="Pretendard Semi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Gowun Batang" pitchFamily="2" charset="-127"/>
      <p:regular r:id="rId23"/>
      <p:bold r:id="rId24"/>
    </p:embeddedFont>
    <p:embeddedFont>
      <p:font typeface="Istok Web" panose="020F0603030403020204" pitchFamily="34" charset="0"/>
      <p:regular r:id="rId25"/>
      <p:bold r:id="rId26"/>
      <p:italic r:id="rId27"/>
      <p:boldItalic r:id="rId28"/>
    </p:embeddedFont>
    <p:embeddedFont>
      <p:font typeface="Kim jung chul Script Regular" panose="03050500000000000000" pitchFamily="66" charset="-127"/>
      <p:regular r:id="rId29"/>
    </p:embeddedFont>
    <p:embeddedFont>
      <p:font typeface="Noto Sans" panose="020B0502040504020204" pitchFamily="34" charset="0"/>
      <p:regular r:id="rId30"/>
      <p:bold r:id="rId31"/>
      <p:italic r:id="rId32"/>
      <p:boldItalic r:id="rId33"/>
    </p:embeddedFont>
    <p:embeddedFont>
      <p:font typeface="Noto Sans KR Medium" panose="020B0200000000000000" pitchFamily="50" charset="-127"/>
      <p:regular r:id="rId34"/>
    </p:embeddedFont>
    <p:embeddedFont>
      <p:font typeface="Play" panose="00000500000000000000" pitchFamily="2" charset="0"/>
      <p:regular r:id="rId35"/>
      <p:bold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SUITE" pitchFamily="2" charset="-127"/>
      <p:regular r:id="rId41"/>
      <p:bold r:id="rId42"/>
    </p:embeddedFont>
    <p:embeddedFont>
      <p:font typeface="WebSubsetFont" panose="02020603020101020101" pitchFamily="18" charset="-127"/>
      <p:regular r:id="rId43"/>
    </p:embeddedFont>
    <p:embeddedFont>
      <p:font typeface="맑은 고딕" panose="020B0503020000020004" pitchFamily="50" charset="-127"/>
      <p:regular r:id="rId44"/>
      <p:bold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8F8F8F"/>
    <a:srgbClr val="5C7259"/>
    <a:srgbClr val="6B8E23"/>
    <a:srgbClr val="009EE3"/>
    <a:srgbClr val="DDDDDD"/>
    <a:srgbClr val="FFC72C"/>
    <a:srgbClr val="F6F6F6"/>
    <a:srgbClr val="D9D9D9"/>
    <a:srgbClr val="002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font" Target="fonts/font30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font" Target="fonts/font2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font" Target="fonts/font2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commentAuthors" Target="commentAuthors.xml"/><Relationship Id="rId20" Type="http://schemas.openxmlformats.org/officeDocument/2006/relationships/font" Target="fonts/font5.fntdata"/><Relationship Id="rId4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D6EDA-3EF2-4847-A4BB-80E47523F4FA}" type="datetimeFigureOut">
              <a:rPr lang="ko-KR" altLang="en-US" smtClean="0"/>
              <a:t>2025-05-13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A6421-E145-4668-B793-46D5F29C9E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8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A6421-E145-4668-B793-46D5F29C9E3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545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A6421-E145-4668-B793-46D5F29C9E3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9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A6421-E145-4668-B793-46D5F29C9E3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837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DD1208-C17F-4E17-8CA6-BB179537B4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393700"/>
            <a:ext cx="17322800" cy="949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jueunkim.dothome.co.kr/kukdong/index.html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ybtour/index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hyperlink" Target="http://jueunkim.dothome.co.kr/feroe/index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48000" y="3143250"/>
            <a:ext cx="12179300" cy="400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b="0" i="0" u="none" strike="noStrike" dirty="0">
                <a:solidFill>
                  <a:srgbClr val="222222"/>
                </a:solidFill>
                <a:ea typeface="Pretendard Bold"/>
              </a:rPr>
              <a:t>KIM JUEUN</a:t>
            </a:r>
          </a:p>
          <a:p>
            <a:pPr lvl="0" algn="ctr"/>
            <a:r>
              <a:rPr lang="en-US" altLang="ko-KR" sz="12600" dirty="0">
                <a:solidFill>
                  <a:srgbClr val="222222"/>
                </a:solidFill>
                <a:ea typeface="Pretendard Bold"/>
              </a:rPr>
              <a:t>PORTFOLIO</a:t>
            </a:r>
            <a:endParaRPr lang="ko-KR" altLang="ko-KR" sz="12600" b="0" i="0" u="none" strike="noStrike" dirty="0">
              <a:solidFill>
                <a:srgbClr val="222222"/>
              </a:solidFill>
              <a:ea typeface="Pretendard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FF4F0762-330E-4B65-AC3C-400266CE9677}"/>
              </a:ext>
            </a:extLst>
          </p:cNvPr>
          <p:cNvGrpSpPr/>
          <p:nvPr/>
        </p:nvGrpSpPr>
        <p:grpSpPr>
          <a:xfrm>
            <a:off x="5398643" y="5118437"/>
            <a:ext cx="7490714" cy="3255276"/>
            <a:chOff x="1676400" y="5118437"/>
            <a:chExt cx="7490714" cy="3255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2869057" y="5118437"/>
              <a:ext cx="51054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0F5006E-EE82-4224-91DC-F6C18A5B3B69}"/>
                </a:ext>
              </a:extLst>
            </p:cNvPr>
            <p:cNvGrpSpPr/>
            <p:nvPr/>
          </p:nvGrpSpPr>
          <p:grpSpPr>
            <a:xfrm>
              <a:off x="1676400" y="6553106"/>
              <a:ext cx="7490714" cy="1820607"/>
              <a:chOff x="1837841" y="6553106"/>
              <a:chExt cx="7490714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837841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22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#002264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869641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2553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#255378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51FFA997-5A8D-4F4A-8B8E-0B4507FA3CC0}"/>
                  </a:ext>
                </a:extLst>
              </p:cNvPr>
              <p:cNvGrpSpPr/>
              <p:nvPr/>
            </p:nvGrpSpPr>
            <p:grpSpPr>
              <a:xfrm>
                <a:off x="5901441" y="6553106"/>
                <a:ext cx="1266172" cy="1820607"/>
                <a:chOff x="5816296" y="6553106"/>
                <a:chExt cx="1266172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853035" y="6553106"/>
                  <a:ext cx="1192695" cy="1192695"/>
                </a:xfrm>
                <a:prstGeom prst="ellipse">
                  <a:avLst/>
                </a:prstGeom>
                <a:solidFill>
                  <a:srgbClr val="F0F0F0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816296" y="7896659"/>
                  <a:ext cx="126617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#f0f0f0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F93400A-85B2-4734-8810-C470B0AC16F2}"/>
                  </a:ext>
                </a:extLst>
              </p:cNvPr>
              <p:cNvGrpSpPr/>
              <p:nvPr/>
            </p:nvGrpSpPr>
            <p:grpSpPr>
              <a:xfrm>
                <a:off x="7714546" y="6553106"/>
                <a:ext cx="1614009" cy="1807447"/>
                <a:chOff x="8139591" y="7124697"/>
                <a:chExt cx="1614009" cy="1807447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9D17A01B-6A44-4E86-AD08-79ADBF8D7126}"/>
                    </a:ext>
                  </a:extLst>
                </p:cNvPr>
                <p:cNvSpPr/>
                <p:nvPr/>
              </p:nvSpPr>
              <p:spPr>
                <a:xfrm>
                  <a:off x="8350248" y="7124697"/>
                  <a:ext cx="1192695" cy="1192695"/>
                </a:xfrm>
                <a:prstGeom prst="ellipse">
                  <a:avLst/>
                </a:prstGeom>
                <a:solidFill>
                  <a:srgbClr val="D9D9D9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12F58B9-972A-4B39-9D37-981A4DB110E6}"/>
                    </a:ext>
                  </a:extLst>
                </p:cNvPr>
                <p:cNvSpPr txBox="1"/>
                <p:nvPr/>
              </p:nvSpPr>
              <p:spPr>
                <a:xfrm>
                  <a:off x="8139591" y="8455090"/>
                  <a:ext cx="1614009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#D9D9D9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7BAA392-851A-4CE7-A26F-273EFE251D8A}"/>
              </a:ext>
            </a:extLst>
          </p:cNvPr>
          <p:cNvGrpSpPr/>
          <p:nvPr/>
        </p:nvGrpSpPr>
        <p:grpSpPr>
          <a:xfrm>
            <a:off x="5449147" y="1562100"/>
            <a:ext cx="7389706" cy="2583351"/>
            <a:chOff x="5334000" y="1562100"/>
            <a:chExt cx="7389706" cy="25833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780953" y="1562100"/>
              <a:ext cx="4495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EDC3C94-FD48-4D6E-B34B-7CBAA7673DEE}"/>
                </a:ext>
              </a:extLst>
            </p:cNvPr>
            <p:cNvGrpSpPr/>
            <p:nvPr/>
          </p:nvGrpSpPr>
          <p:grpSpPr>
            <a:xfrm>
              <a:off x="5334000" y="2986903"/>
              <a:ext cx="7389706" cy="1158548"/>
              <a:chOff x="5334000" y="2986903"/>
              <a:chExt cx="7389706" cy="1158548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303B46E2-2AEC-493A-9BAA-E2FE0138D14A}"/>
                  </a:ext>
                </a:extLst>
              </p:cNvPr>
              <p:cNvGrpSpPr/>
              <p:nvPr/>
            </p:nvGrpSpPr>
            <p:grpSpPr>
              <a:xfrm>
                <a:off x="5334000" y="3045754"/>
                <a:ext cx="2859195" cy="1099697"/>
                <a:chOff x="5334000" y="3045754"/>
                <a:chExt cx="2859195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34000" y="3045754"/>
                  <a:ext cx="285919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49147" y="3668397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5EE317C-25A6-4252-A65D-E2D824BF759C}"/>
                  </a:ext>
                </a:extLst>
              </p:cNvPr>
              <p:cNvGrpSpPr/>
              <p:nvPr/>
            </p:nvGrpSpPr>
            <p:grpSpPr>
              <a:xfrm>
                <a:off x="8813241" y="3045754"/>
                <a:ext cx="1572397" cy="1099697"/>
                <a:chOff x="8813242" y="3045754"/>
                <a:chExt cx="1572397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875526" y="3045754"/>
                  <a:ext cx="144782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Roboto" panose="02000000000000000000" pitchFamily="2" charset="0"/>
                      <a:ea typeface="Roboto" panose="02000000000000000000" pitchFamily="2" charset="0"/>
                    </a:rPr>
                    <a:t>roboto</a:t>
                  </a:r>
                  <a:endParaRPr lang="ko-KR" altLang="en-US" sz="32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813242" y="3668397"/>
                  <a:ext cx="1572397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Font style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C742A5E-B4BF-4EB6-B446-996595AE15A2}"/>
                  </a:ext>
                </a:extLst>
              </p:cNvPr>
              <p:cNvGrpSpPr/>
              <p:nvPr/>
            </p:nvGrpSpPr>
            <p:grpSpPr>
              <a:xfrm>
                <a:off x="11005685" y="2986903"/>
                <a:ext cx="1718021" cy="1158548"/>
                <a:chOff x="10778779" y="2986903"/>
                <a:chExt cx="1718021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11197507" y="2986903"/>
                  <a:ext cx="95676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play</a:t>
                  </a:r>
                  <a:endParaRPr lang="ko-KR" altLang="en-US" sz="32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10778779" y="3668397"/>
                  <a:ext cx="171802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Font style</a:t>
                  </a:r>
                  <a:endParaRPr lang="ko-KR" altLang="en-US" sz="25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sp>
        <p:nvSpPr>
          <p:cNvPr id="31" name="TextBox 30">
            <a:hlinkClick r:id="rId4"/>
            <a:extLst>
              <a:ext uri="{FF2B5EF4-FFF2-40B4-BE49-F238E27FC236}">
                <a16:creationId xmlns:a16="http://schemas.microsoft.com/office/drawing/2014/main" id="{A77D2B89-6A7F-41D0-9949-E49E2D0F9100}"/>
              </a:ext>
            </a:extLst>
          </p:cNvPr>
          <p:cNvSpPr txBox="1"/>
          <p:nvPr/>
        </p:nvSpPr>
        <p:spPr>
          <a:xfrm>
            <a:off x="15008087" y="8877300"/>
            <a:ext cx="22098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  <p:extLst>
      <p:ext uri="{BB962C8B-B14F-4D97-AF65-F5344CB8AC3E}">
        <p14:creationId xmlns:p14="http://schemas.microsoft.com/office/powerpoint/2010/main" val="208069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222222"/>
                </a:solidFill>
                <a:ea typeface="Pretendard SemiBold"/>
              </a:rPr>
              <a:t>노랑풍선</a:t>
            </a:r>
            <a:endParaRPr lang="ko-KR" sz="5800" b="0" i="0" u="none" strike="noStrike" dirty="0">
              <a:solidFill>
                <a:srgbClr val="222222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688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동영상 배경을 활용한 메인 비주얼 구현</a:t>
            </a:r>
            <a:endParaRPr lang="en-US" altLang="ko-KR" sz="24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AOS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애니메이션 효과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2990790"/>
            <a:ext cx="568098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index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+ </a:t>
            </a:r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subpage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2개 (회사소개, 투자정보)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543300"/>
            <a:ext cx="2937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2025.03 ~ 2025.04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048500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B20E93D-390B-4722-9155-2D1C5FA8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09" y="3086100"/>
            <a:ext cx="6624365" cy="52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2D3B8F-0750-471A-BAA6-C06FCFCB08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766" y="4553748"/>
            <a:ext cx="1930822" cy="37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0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EA4B2AD-FFFC-4F5E-92AD-C6D934401567}"/>
              </a:ext>
            </a:extLst>
          </p:cNvPr>
          <p:cNvGrpSpPr/>
          <p:nvPr/>
        </p:nvGrpSpPr>
        <p:grpSpPr>
          <a:xfrm>
            <a:off x="6527402" y="5372100"/>
            <a:ext cx="5233197" cy="3324225"/>
            <a:chOff x="6527402" y="5372100"/>
            <a:chExt cx="5233197" cy="33242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6527402" y="5372100"/>
              <a:ext cx="523319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06D12E-A611-419E-A40C-E824B95B407D}"/>
                </a:ext>
              </a:extLst>
            </p:cNvPr>
            <p:cNvGrpSpPr/>
            <p:nvPr/>
          </p:nvGrpSpPr>
          <p:grpSpPr>
            <a:xfrm>
              <a:off x="7334777" y="6875718"/>
              <a:ext cx="3618447" cy="1820607"/>
              <a:chOff x="7528563" y="6875718"/>
              <a:chExt cx="3618447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7528563" y="6875718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FFC7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#ffc72c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9662144" y="6875718"/>
                <a:ext cx="1484866" cy="1818950"/>
                <a:chOff x="6559554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6705640" y="6589643"/>
                  <a:ext cx="1192695" cy="1192695"/>
                </a:xfrm>
                <a:prstGeom prst="ellipse">
                  <a:avLst/>
                </a:prstGeom>
                <a:solidFill>
                  <a:srgbClr val="DDDDD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6559554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#dddddd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CE7D35C-C292-47FE-805F-8E981A702947}"/>
              </a:ext>
            </a:extLst>
          </p:cNvPr>
          <p:cNvGrpSpPr/>
          <p:nvPr/>
        </p:nvGrpSpPr>
        <p:grpSpPr>
          <a:xfrm>
            <a:off x="5305756" y="2004726"/>
            <a:ext cx="7676488" cy="2605374"/>
            <a:chOff x="5353712" y="2004726"/>
            <a:chExt cx="7676488" cy="26053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77827" y="2004726"/>
              <a:ext cx="442825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91CEE4F-5CAE-4CE8-9D91-A95A4D67482B}"/>
                </a:ext>
              </a:extLst>
            </p:cNvPr>
            <p:cNvGrpSpPr/>
            <p:nvPr/>
          </p:nvGrpSpPr>
          <p:grpSpPr>
            <a:xfrm>
              <a:off x="5353712" y="3488380"/>
              <a:ext cx="7676488" cy="1121720"/>
              <a:chOff x="5353712" y="3488380"/>
              <a:chExt cx="7676488" cy="1121720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58DD2C5-D07D-42F1-969F-06EC08497618}"/>
                  </a:ext>
                </a:extLst>
              </p:cNvPr>
              <p:cNvGrpSpPr/>
              <p:nvPr/>
            </p:nvGrpSpPr>
            <p:grpSpPr>
              <a:xfrm>
                <a:off x="5353712" y="3488380"/>
                <a:ext cx="2723487" cy="1099697"/>
                <a:chOff x="5353712" y="3488380"/>
                <a:chExt cx="2723487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53712" y="3488380"/>
                  <a:ext cx="2723487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01005" y="4111023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B4CC5CA8-71C9-491B-9D86-9308FEF70A1D}"/>
                  </a:ext>
                </a:extLst>
              </p:cNvPr>
              <p:cNvGrpSpPr/>
              <p:nvPr/>
            </p:nvGrpSpPr>
            <p:grpSpPr>
              <a:xfrm>
                <a:off x="8591483" y="3488380"/>
                <a:ext cx="2170506" cy="1121720"/>
                <a:chOff x="8491787" y="3488380"/>
                <a:chExt cx="2170506" cy="1121720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491787" y="3488380"/>
                  <a:ext cx="217050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Noto sans</a:t>
                  </a:r>
                  <a:endParaRPr lang="ko-KR" altLang="en-US" sz="32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700076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6E613E74-222D-4F1A-BD2A-9930B47600A6}"/>
                  </a:ext>
                </a:extLst>
              </p:cNvPr>
              <p:cNvGrpSpPr/>
              <p:nvPr/>
            </p:nvGrpSpPr>
            <p:grpSpPr>
              <a:xfrm>
                <a:off x="11276272" y="3488380"/>
                <a:ext cx="1753928" cy="1121720"/>
                <a:chOff x="11180360" y="3488380"/>
                <a:chExt cx="1753928" cy="1121720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B96E17-C04B-4AEF-A846-8E2F73BE2BB0}"/>
                    </a:ext>
                  </a:extLst>
                </p:cNvPr>
                <p:cNvSpPr txBox="1"/>
                <p:nvPr/>
              </p:nvSpPr>
              <p:spPr>
                <a:xfrm>
                  <a:off x="11227750" y="3488380"/>
                  <a:ext cx="165914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노랑풍선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AFCA71-96AA-42B8-9512-DAB281FA110D}"/>
                    </a:ext>
                  </a:extLst>
                </p:cNvPr>
                <p:cNvSpPr txBox="1"/>
                <p:nvPr/>
              </p:nvSpPr>
              <p:spPr>
                <a:xfrm>
                  <a:off x="11180360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WebSubsetFont" panose="02020603020101020101" pitchFamily="18" charset="-127"/>
                    <a:ea typeface="WebSubsetFont" panose="02020603020101020101" pitchFamily="18" charset="-127"/>
                    <a:cs typeface="Noto Sans" panose="020B0502040504020204" pitchFamily="34" charset="0"/>
                  </a:endParaRPr>
                </a:p>
              </p:txBody>
            </p:sp>
          </p:grpSp>
        </p:grpSp>
      </p:grpSp>
      <p:sp>
        <p:nvSpPr>
          <p:cNvPr id="24" name="TextBox 23">
            <a:hlinkClick r:id="rId3"/>
            <a:extLst>
              <a:ext uri="{FF2B5EF4-FFF2-40B4-BE49-F238E27FC236}">
                <a16:creationId xmlns:a16="http://schemas.microsoft.com/office/drawing/2014/main" id="{AADA7466-47CE-4C72-8EA8-71ED0451DEFC}"/>
              </a:ext>
            </a:extLst>
          </p:cNvPr>
          <p:cNvSpPr txBox="1"/>
          <p:nvPr/>
        </p:nvSpPr>
        <p:spPr>
          <a:xfrm>
            <a:off x="15008087" y="8877300"/>
            <a:ext cx="22098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  <p:extLst>
      <p:ext uri="{BB962C8B-B14F-4D97-AF65-F5344CB8AC3E}">
        <p14:creationId xmlns:p14="http://schemas.microsoft.com/office/powerpoint/2010/main" val="1089722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908300" y="2844800"/>
            <a:ext cx="12471400" cy="229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2900" b="0" i="0" u="none" strike="noStrike" dirty="0">
                <a:solidFill>
                  <a:srgbClr val="222222"/>
                </a:solidFill>
                <a:latin typeface="Pretendard SemiBold"/>
              </a:rPr>
              <a:t>Thank You!</a:t>
            </a:r>
          </a:p>
        </p:txBody>
      </p:sp>
      <p:sp>
        <p:nvSpPr>
          <p:cNvPr id="20" name="TextBox 19">
            <a:hlinkClick r:id="rId3"/>
            <a:extLst>
              <a:ext uri="{FF2B5EF4-FFF2-40B4-BE49-F238E27FC236}">
                <a16:creationId xmlns:a16="http://schemas.microsoft.com/office/drawing/2014/main" id="{6B84170D-284F-414C-AC1A-D45A4D49E16E}"/>
              </a:ext>
            </a:extLst>
          </p:cNvPr>
          <p:cNvSpPr txBox="1"/>
          <p:nvPr/>
        </p:nvSpPr>
        <p:spPr>
          <a:xfrm>
            <a:off x="7772400" y="6539925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853F38BD-C67B-411A-91EA-47238D14D4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89096" y="6972300"/>
            <a:ext cx="914400" cy="914400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1E38715-FBB5-41BA-9785-AAA16FD7F953}"/>
              </a:ext>
            </a:extLst>
          </p:cNvPr>
          <p:cNvCxnSpPr>
            <a:cxnSpLocks/>
          </p:cNvCxnSpPr>
          <p:nvPr/>
        </p:nvCxnSpPr>
        <p:spPr>
          <a:xfrm>
            <a:off x="7798905" y="7124700"/>
            <a:ext cx="2690191" cy="0"/>
          </a:xfrm>
          <a:prstGeom prst="line">
            <a:avLst/>
          </a:prstGeom>
          <a:ln w="12700">
            <a:solidFill>
              <a:srgbClr val="2222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C87F4139-D409-4B61-999D-9B2F411AA207}"/>
              </a:ext>
            </a:extLst>
          </p:cNvPr>
          <p:cNvSpPr txBox="1"/>
          <p:nvPr/>
        </p:nvSpPr>
        <p:spPr>
          <a:xfrm>
            <a:off x="1524000" y="1320799"/>
            <a:ext cx="4038600" cy="132343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dirty="0">
                <a:solidFill>
                  <a:srgbClr val="222222"/>
                </a:solidFill>
                <a:ea typeface="Pretendard Bold"/>
              </a:rPr>
              <a:t>INDEX</a:t>
            </a:r>
            <a:endParaRPr lang="ko-KR" altLang="ko-KR" sz="12600" i="0" u="none" strike="noStrike" dirty="0">
              <a:solidFill>
                <a:srgbClr val="222222"/>
              </a:solidFill>
              <a:ea typeface="Pretendard Bold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FB2BF89-5831-45BB-84DF-AE292419B88A}"/>
              </a:ext>
            </a:extLst>
          </p:cNvPr>
          <p:cNvGrpSpPr/>
          <p:nvPr/>
        </p:nvGrpSpPr>
        <p:grpSpPr>
          <a:xfrm>
            <a:off x="7848600" y="3651694"/>
            <a:ext cx="9220200" cy="1323439"/>
            <a:chOff x="7848600" y="3651694"/>
            <a:chExt cx="9220200" cy="13234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4C87D76-73F2-493D-8FC3-79F6308FED23}"/>
                </a:ext>
              </a:extLst>
            </p:cNvPr>
            <p:cNvSpPr txBox="1"/>
            <p:nvPr/>
          </p:nvSpPr>
          <p:spPr>
            <a:xfrm>
              <a:off x="7848600" y="3651694"/>
              <a:ext cx="57583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dirty="0">
                  <a:latin typeface="Pretendard Light" panose="020B0600000101010101" charset="-127"/>
                  <a:ea typeface="Pretendard Light" panose="020B0600000101010101" charset="-127"/>
                </a:rPr>
                <a:t>Introduction</a:t>
              </a:r>
              <a:endParaRPr lang="ko-KR" altLang="en-US" sz="8000" b="1" dirty="0"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57296599-85AA-4A08-839E-82F699FD7564}"/>
                </a:ext>
              </a:extLst>
            </p:cNvPr>
            <p:cNvCxnSpPr>
              <a:cxnSpLocks/>
            </p:cNvCxnSpPr>
            <p:nvPr/>
          </p:nvCxnSpPr>
          <p:spPr>
            <a:xfrm>
              <a:off x="7992600" y="4762500"/>
              <a:ext cx="9000000" cy="0"/>
            </a:xfrm>
            <a:prstGeom prst="line">
              <a:avLst/>
            </a:prstGeom>
            <a:ln w="12700">
              <a:solidFill>
                <a:srgbClr val="2222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B52FC12-53E3-4585-A8D6-F5B532985911}"/>
                </a:ext>
              </a:extLst>
            </p:cNvPr>
            <p:cNvSpPr txBox="1"/>
            <p:nvPr/>
          </p:nvSpPr>
          <p:spPr>
            <a:xfrm>
              <a:off x="15774856" y="4313226"/>
              <a:ext cx="129394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latin typeface="Pretendard Light" panose="020B0600000101010101" charset="-127"/>
                  <a:ea typeface="Pretendard Light" panose="020B0600000101010101" charset="-127"/>
                </a:rPr>
                <a:t>자기소개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EB46296-4E11-4CD5-A5A3-6A2CD973072A}"/>
              </a:ext>
            </a:extLst>
          </p:cNvPr>
          <p:cNvGrpSpPr/>
          <p:nvPr/>
        </p:nvGrpSpPr>
        <p:grpSpPr>
          <a:xfrm>
            <a:off x="7848600" y="5488478"/>
            <a:ext cx="9220200" cy="1323439"/>
            <a:chOff x="7848600" y="5488478"/>
            <a:chExt cx="9220200" cy="13234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8D17B9F-AACD-4E2C-BC8A-747012CA7DC5}"/>
                </a:ext>
              </a:extLst>
            </p:cNvPr>
            <p:cNvSpPr txBox="1"/>
            <p:nvPr/>
          </p:nvSpPr>
          <p:spPr>
            <a:xfrm>
              <a:off x="7848600" y="5488478"/>
              <a:ext cx="343715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dirty="0">
                  <a:latin typeface="Pretendard Light" panose="020B0600000101010101" charset="-127"/>
                  <a:ea typeface="Pretendard Light" panose="020B0600000101010101" charset="-127"/>
                </a:rPr>
                <a:t>Project</a:t>
              </a:r>
              <a:endParaRPr lang="ko-KR" altLang="en-US" sz="8000" b="1" dirty="0"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09BE1B2-E3E6-4268-B23B-8247D75C5B9C}"/>
                </a:ext>
              </a:extLst>
            </p:cNvPr>
            <p:cNvCxnSpPr>
              <a:cxnSpLocks/>
            </p:cNvCxnSpPr>
            <p:nvPr/>
          </p:nvCxnSpPr>
          <p:spPr>
            <a:xfrm>
              <a:off x="7992600" y="6615511"/>
              <a:ext cx="9000000" cy="0"/>
            </a:xfrm>
            <a:prstGeom prst="line">
              <a:avLst/>
            </a:prstGeom>
            <a:ln w="12700">
              <a:solidFill>
                <a:srgbClr val="2222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5294A64-50F0-4324-B3EC-557B86018C3F}"/>
                </a:ext>
              </a:extLst>
            </p:cNvPr>
            <p:cNvSpPr txBox="1"/>
            <p:nvPr/>
          </p:nvSpPr>
          <p:spPr>
            <a:xfrm>
              <a:off x="15220217" y="6166236"/>
              <a:ext cx="1848583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latin typeface="Pretendard Light" panose="020B0600000101010101" charset="-127"/>
                  <a:ea typeface="Pretendard Light" panose="020B0600000101010101" charset="-127"/>
                </a:rPr>
                <a:t>프로젝트소개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E2304C1-2860-4B59-A8FD-8E777C0B82C8}"/>
              </a:ext>
            </a:extLst>
          </p:cNvPr>
          <p:cNvGrpSpPr/>
          <p:nvPr/>
        </p:nvGrpSpPr>
        <p:grpSpPr>
          <a:xfrm>
            <a:off x="7848600" y="7325261"/>
            <a:ext cx="9220200" cy="1323439"/>
            <a:chOff x="7848600" y="7325261"/>
            <a:chExt cx="9220200" cy="132343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0A327F5-3DBA-42C1-B4F8-047862B3A0ED}"/>
                </a:ext>
              </a:extLst>
            </p:cNvPr>
            <p:cNvSpPr txBox="1"/>
            <p:nvPr/>
          </p:nvSpPr>
          <p:spPr>
            <a:xfrm>
              <a:off x="7848600" y="7325261"/>
              <a:ext cx="697017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dirty="0">
                  <a:latin typeface="Pretendard Light" panose="020B0600000101010101" charset="-127"/>
                  <a:ea typeface="Pretendard Light" panose="020B0600000101010101" charset="-127"/>
                </a:rPr>
                <a:t>Demonstration</a:t>
              </a:r>
              <a:endParaRPr lang="ko-KR" altLang="en-US" sz="8000" b="1" dirty="0"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EB2BBE9-1F1A-49BD-B647-83EBA5550E37}"/>
                </a:ext>
              </a:extLst>
            </p:cNvPr>
            <p:cNvCxnSpPr>
              <a:cxnSpLocks/>
            </p:cNvCxnSpPr>
            <p:nvPr/>
          </p:nvCxnSpPr>
          <p:spPr>
            <a:xfrm>
              <a:off x="7992600" y="8468521"/>
              <a:ext cx="9000000" cy="0"/>
            </a:xfrm>
            <a:prstGeom prst="line">
              <a:avLst/>
            </a:prstGeom>
            <a:ln w="12700">
              <a:solidFill>
                <a:srgbClr val="2222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186428-C42F-46AD-BB65-8F75A72D2FBE}"/>
                </a:ext>
              </a:extLst>
            </p:cNvPr>
            <p:cNvSpPr txBox="1"/>
            <p:nvPr/>
          </p:nvSpPr>
          <p:spPr>
            <a:xfrm>
              <a:off x="16329495" y="8019246"/>
              <a:ext cx="739305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>
                  <a:latin typeface="Pretendard Light" panose="020B0600000101010101" charset="-127"/>
                  <a:ea typeface="Pretendard Light" panose="020B0600000101010101" charset="-127"/>
                </a:rPr>
                <a:t>시연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0288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21" name="Picture 2" descr="프로필 사진">
            <a:extLst>
              <a:ext uri="{FF2B5EF4-FFF2-40B4-BE49-F238E27FC236}">
                <a16:creationId xmlns:a16="http://schemas.microsoft.com/office/drawing/2014/main" id="{C3EC001A-639E-4BB4-B785-8E347185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615" y="2350906"/>
            <a:ext cx="4105286" cy="4105286"/>
          </a:xfrm>
          <a:prstGeom prst="ellipse">
            <a:avLst/>
          </a:prstGeom>
          <a:ln w="63500" cap="rnd">
            <a:noFill/>
          </a:ln>
          <a:effectLst>
            <a:glow rad="609600">
              <a:schemeClr val="bg1">
                <a:lumMod val="50000"/>
                <a:alpha val="10000"/>
              </a:schemeClr>
            </a:glo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FB2148BB-5CC8-4796-923E-B58824916DDE}"/>
              </a:ext>
            </a:extLst>
          </p:cNvPr>
          <p:cNvGrpSpPr/>
          <p:nvPr/>
        </p:nvGrpSpPr>
        <p:grpSpPr>
          <a:xfrm>
            <a:off x="8557904" y="2252720"/>
            <a:ext cx="7534727" cy="4414780"/>
            <a:chOff x="8557904" y="1688373"/>
            <a:chExt cx="7534727" cy="44147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C8A3EF5-CA72-4C1B-969E-302713032FEA}"/>
                </a:ext>
              </a:extLst>
            </p:cNvPr>
            <p:cNvSpPr txBox="1"/>
            <p:nvPr/>
          </p:nvSpPr>
          <p:spPr>
            <a:xfrm>
              <a:off x="8557904" y="1688373"/>
              <a:ext cx="6510481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000" dirty="0">
                  <a:solidFill>
                    <a:srgbClr val="222222"/>
                  </a:solidFill>
                  <a:latin typeface="Pretendard SemiBold" panose="020B0600000101010101" charset="-127"/>
                  <a:ea typeface="Pretendard SemiBold" panose="020B0600000101010101" charset="-127"/>
                </a:rPr>
                <a:t>즐겁게 배우며 계속 성장하는</a:t>
              </a:r>
            </a:p>
            <a:p>
              <a:r>
                <a:rPr lang="ko-KR" altLang="en-US" sz="4000" dirty="0">
                  <a:solidFill>
                    <a:srgbClr val="222222"/>
                  </a:solidFill>
                  <a:latin typeface="Pretendard SemiBold" panose="020B0600000101010101" charset="-127"/>
                  <a:ea typeface="Pretendard SemiBold" panose="020B0600000101010101" charset="-127"/>
                </a:rPr>
                <a:t>퍼블리셔 김주은입니다.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77BEBBD-9899-4AB5-B04A-32D5BC852C71}"/>
                </a:ext>
              </a:extLst>
            </p:cNvPr>
            <p:cNvSpPr txBox="1"/>
            <p:nvPr/>
          </p:nvSpPr>
          <p:spPr>
            <a:xfrm>
              <a:off x="8557904" y="3264821"/>
              <a:ext cx="753472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UIUX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반응형 웹디자인 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&amp; 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웹퍼블리셔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 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(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프론트엔드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)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양성수료</a:t>
              </a:r>
            </a:p>
            <a:p>
              <a:pPr algn="l"/>
              <a:r>
                <a:rPr lang="en-US" altLang="ko-KR" sz="2400" b="0" i="0" dirty="0">
                  <a:solidFill>
                    <a:srgbClr val="444444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2024. 12. 27 ~ 2025. 05. 27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0DCD90-0792-46C4-A289-500FBFA37FC5}"/>
                </a:ext>
              </a:extLst>
            </p:cNvPr>
            <p:cNvSpPr txBox="1"/>
            <p:nvPr/>
          </p:nvSpPr>
          <p:spPr>
            <a:xfrm>
              <a:off x="8562525" y="4348827"/>
              <a:ext cx="623454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자격증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웹디자인기능사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정보처리산업기사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컴퓨터활용능력</a:t>
              </a:r>
              <a:r>
                <a:rPr lang="en-US" altLang="ko-KR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</a:t>
              </a:r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급</a:t>
              </a:r>
              <a:endParaRPr lang="en-US" altLang="ko-KR" sz="2400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2D0E871-47F4-47DD-8F46-91B03BCF5EF3}"/>
              </a:ext>
            </a:extLst>
          </p:cNvPr>
          <p:cNvGrpSpPr/>
          <p:nvPr/>
        </p:nvGrpSpPr>
        <p:grpSpPr>
          <a:xfrm>
            <a:off x="8557904" y="7124700"/>
            <a:ext cx="7288201" cy="1249213"/>
            <a:chOff x="8519354" y="6924532"/>
            <a:chExt cx="7288201" cy="1249213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F2E019EB-06CC-4311-9BF8-3C01DE408F7C}"/>
                </a:ext>
              </a:extLst>
            </p:cNvPr>
            <p:cNvGrpSpPr/>
            <p:nvPr/>
          </p:nvGrpSpPr>
          <p:grpSpPr>
            <a:xfrm>
              <a:off x="8519354" y="6924532"/>
              <a:ext cx="862736" cy="1244243"/>
              <a:chOff x="7960868" y="6929502"/>
              <a:chExt cx="862736" cy="1244243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EADCE93-B3DB-44B5-A736-E722CB472CE7}"/>
                  </a:ext>
                </a:extLst>
              </p:cNvPr>
              <p:cNvSpPr txBox="1"/>
              <p:nvPr/>
            </p:nvSpPr>
            <p:spPr>
              <a:xfrm>
                <a:off x="7960868" y="7773635"/>
                <a:ext cx="8627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Pretendard Light" panose="020B0600000101010101" charset="-127"/>
                    <a:ea typeface="Pretendard Light" panose="020B0600000101010101" charset="-127"/>
                  </a:rPr>
                  <a:t>Html5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FE24117-74F8-4B97-AB76-10CD3EF49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22400" y="6929502"/>
                <a:ext cx="739673" cy="739673"/>
              </a:xfrm>
              <a:prstGeom prst="rect">
                <a:avLst/>
              </a:prstGeom>
            </p:spPr>
          </p:pic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75101D2-2D25-42AF-B22D-7D677B38A792}"/>
                </a:ext>
              </a:extLst>
            </p:cNvPr>
            <p:cNvGrpSpPr/>
            <p:nvPr/>
          </p:nvGrpSpPr>
          <p:grpSpPr>
            <a:xfrm>
              <a:off x="9842578" y="6929502"/>
              <a:ext cx="766557" cy="1244243"/>
              <a:chOff x="9653798" y="6929502"/>
              <a:chExt cx="766557" cy="124424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66C3E03-06C8-417E-8746-6174F3C1F4E8}"/>
                  </a:ext>
                </a:extLst>
              </p:cNvPr>
              <p:cNvSpPr txBox="1"/>
              <p:nvPr/>
            </p:nvSpPr>
            <p:spPr>
              <a:xfrm>
                <a:off x="9653798" y="7773635"/>
                <a:ext cx="76655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Pretendard Light" panose="020B0600000101010101" charset="-127"/>
                    <a:ea typeface="Pretendard Light" panose="020B0600000101010101" charset="-127"/>
                  </a:rPr>
                  <a:t>Css3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867FF88E-0002-4A1E-AE2D-9A80238C4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67240" y="6929502"/>
                <a:ext cx="739673" cy="739673"/>
              </a:xfrm>
              <a:prstGeom prst="rect">
                <a:avLst/>
              </a:prstGeom>
            </p:spPr>
          </p:pic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58EAFB84-C5BF-4C7C-BDB1-682077CBE2CB}"/>
                </a:ext>
              </a:extLst>
            </p:cNvPr>
            <p:cNvGrpSpPr/>
            <p:nvPr/>
          </p:nvGrpSpPr>
          <p:grpSpPr>
            <a:xfrm>
              <a:off x="10820400" y="6924532"/>
              <a:ext cx="1346844" cy="1244243"/>
              <a:chOff x="10995513" y="6929502"/>
              <a:chExt cx="1346844" cy="1244243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D444CFC-980C-4F0A-B8D6-0EF0C7D03D90}"/>
                  </a:ext>
                </a:extLst>
              </p:cNvPr>
              <p:cNvSpPr txBox="1"/>
              <p:nvPr/>
            </p:nvSpPr>
            <p:spPr>
              <a:xfrm>
                <a:off x="10995513" y="7773635"/>
                <a:ext cx="134684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 err="1">
                    <a:latin typeface="Pretendard Light" panose="020B0600000101010101" charset="-127"/>
                    <a:ea typeface="Pretendard Light" panose="020B0600000101010101" charset="-127"/>
                  </a:rPr>
                  <a:t>Javascript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3FA80906-81AC-4842-A04B-A01E45C288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99099" y="6929502"/>
                <a:ext cx="739673" cy="739673"/>
              </a:xfrm>
              <a:prstGeom prst="rect">
                <a:avLst/>
              </a:prstGeom>
            </p:spPr>
          </p:pic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3EEDD59-6F61-49DD-B601-37A3FE9E6FB1}"/>
                </a:ext>
              </a:extLst>
            </p:cNvPr>
            <p:cNvGrpSpPr/>
            <p:nvPr/>
          </p:nvGrpSpPr>
          <p:grpSpPr>
            <a:xfrm>
              <a:off x="12344400" y="6929502"/>
              <a:ext cx="922047" cy="1244243"/>
              <a:chOff x="12815399" y="6929502"/>
              <a:chExt cx="922047" cy="1244243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92227AA-B305-46BC-8F03-DC69FC1D08DD}"/>
                  </a:ext>
                </a:extLst>
              </p:cNvPr>
              <p:cNvSpPr txBox="1"/>
              <p:nvPr/>
            </p:nvSpPr>
            <p:spPr>
              <a:xfrm>
                <a:off x="12815399" y="7773635"/>
                <a:ext cx="92204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Pretendard Light" panose="020B0600000101010101" charset="-127"/>
                    <a:ea typeface="Pretendard Light" panose="020B0600000101010101" charset="-127"/>
                  </a:rPr>
                  <a:t>jQuery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729DFD12-5F94-4C05-B2B5-D3836A7E6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06586" y="6929502"/>
                <a:ext cx="739673" cy="739673"/>
              </a:xfrm>
              <a:prstGeom prst="rect">
                <a:avLst/>
              </a:prstGeom>
            </p:spPr>
          </p:pic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B26B24AE-1244-4E18-8349-FBB1B0FB0571}"/>
                </a:ext>
              </a:extLst>
            </p:cNvPr>
            <p:cNvGrpSpPr/>
            <p:nvPr/>
          </p:nvGrpSpPr>
          <p:grpSpPr>
            <a:xfrm>
              <a:off x="13639800" y="6929502"/>
              <a:ext cx="936475" cy="1244243"/>
              <a:chOff x="14440522" y="6929502"/>
              <a:chExt cx="936475" cy="1244243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CFDF3-C406-420D-BDA7-A1C5FF16FB02}"/>
                  </a:ext>
                </a:extLst>
              </p:cNvPr>
              <p:cNvSpPr txBox="1"/>
              <p:nvPr/>
            </p:nvSpPr>
            <p:spPr>
              <a:xfrm>
                <a:off x="14440522" y="7773635"/>
                <a:ext cx="93647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 err="1">
                    <a:latin typeface="Pretendard Light" panose="020B0600000101010101" charset="-127"/>
                    <a:ea typeface="Pretendard Light" panose="020B0600000101010101" charset="-127"/>
                  </a:rPr>
                  <a:t>Github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F8315FC-4C25-4D59-9686-3951456C19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38923" y="6929502"/>
                <a:ext cx="739673" cy="739673"/>
              </a:xfrm>
              <a:prstGeom prst="rect">
                <a:avLst/>
              </a:prstGeom>
            </p:spPr>
          </p:pic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C174251A-3611-4778-8669-B80A616EDEF0}"/>
                </a:ext>
              </a:extLst>
            </p:cNvPr>
            <p:cNvGrpSpPr/>
            <p:nvPr/>
          </p:nvGrpSpPr>
          <p:grpSpPr>
            <a:xfrm>
              <a:off x="14935200" y="6924532"/>
              <a:ext cx="872355" cy="1244243"/>
              <a:chOff x="16076868" y="6929502"/>
              <a:chExt cx="872355" cy="1244243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322C8C4F-4803-4154-9179-83C7921118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143209" y="6929502"/>
                <a:ext cx="739673" cy="739673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5CBEB4C-116F-4FA0-985B-540165A1F096}"/>
                  </a:ext>
                </a:extLst>
              </p:cNvPr>
              <p:cNvSpPr txBox="1"/>
              <p:nvPr/>
            </p:nvSpPr>
            <p:spPr>
              <a:xfrm>
                <a:off x="16076868" y="7773635"/>
                <a:ext cx="87235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000" dirty="0">
                    <a:latin typeface="Pretendard Light" panose="020B0600000101010101" charset="-127"/>
                    <a:ea typeface="Pretendard Light" panose="020B0600000101010101" charset="-127"/>
                  </a:rPr>
                  <a:t>Figma</a:t>
                </a:r>
                <a:endParaRPr lang="ko-KR" altLang="en-US" sz="20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8" y="1174750"/>
            <a:ext cx="6199592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222222"/>
                </a:solidFill>
                <a:ea typeface="Pretendard SemiBold"/>
              </a:rPr>
              <a:t>페로 제도 관광사이트</a:t>
            </a:r>
            <a:endParaRPr lang="ko-KR" sz="5800" b="0" i="0" u="none" strike="noStrike" dirty="0">
              <a:solidFill>
                <a:srgbClr val="222222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259313"/>
            <a:ext cx="6785882" cy="2925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기존 사이트와는 다른 디자인으로 제작</a:t>
            </a:r>
          </a:p>
          <a:p>
            <a:pPr algn="l">
              <a:lnSpc>
                <a:spcPct val="13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마우스 위치 기반의 배경 영상 움직임 효과</a:t>
            </a:r>
          </a:p>
          <a:p>
            <a:pPr algn="l">
              <a:lnSpc>
                <a:spcPct val="13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3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  <a:endParaRPr lang="en-US" altLang="ko-KR" sz="24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sz="2400" dirty="0" err="1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그누보드</a:t>
            </a:r>
            <a:r>
              <a:rPr lang="en-US" altLang="ko-KR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5</a:t>
            </a:r>
            <a:r>
              <a:rPr lang="ko-KR" altLang="en-US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를 사용한 로그인</a:t>
            </a:r>
            <a:r>
              <a:rPr lang="en-US" altLang="ko-KR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,</a:t>
            </a:r>
            <a:r>
              <a:rPr lang="ko-KR" altLang="en-US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 회원가입</a:t>
            </a:r>
            <a:r>
              <a:rPr lang="en-US" altLang="ko-KR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게시판</a:t>
            </a:r>
            <a:r>
              <a:rPr lang="en-US" altLang="ko-KR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기능</a:t>
            </a:r>
            <a:endParaRPr lang="en-US" altLang="ko-KR" sz="2400" dirty="0">
              <a:solidFill>
                <a:srgbClr val="000000"/>
              </a:solidFill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Favicon</a:t>
            </a:r>
            <a:r>
              <a:rPr lang="ko-KR" altLang="en-US" sz="2400" dirty="0">
                <a:solidFill>
                  <a:srgbClr val="000000"/>
                </a:solidFill>
                <a:latin typeface="Pretendard Light" panose="020B0600000101010101" charset="-127"/>
                <a:ea typeface="Pretendard Light" panose="020B0600000101010101" charset="-127"/>
              </a:rPr>
              <a:t>으로 홈페이지 아이콘 제작</a:t>
            </a:r>
            <a:endParaRPr lang="ko-KR" altLang="en-US" sz="24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2990790"/>
            <a:ext cx="67858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index + subpage 3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개 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(</a:t>
            </a:r>
            <a:r>
              <a:rPr lang="ko-KR" altLang="en-US" sz="2400" b="1" dirty="0" err="1">
                <a:latin typeface="Pretendard Light" panose="020B0600000101010101" charset="-127"/>
                <a:ea typeface="Pretendard Light" panose="020B0600000101010101" charset="-127"/>
              </a:rPr>
              <a:t>엑티비티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, 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관광명소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, </a:t>
            </a:r>
            <a:r>
              <a:rPr lang="ko-KR" altLang="en-US" sz="2400" b="1" dirty="0" err="1">
                <a:latin typeface="Pretendard Light" panose="020B0600000101010101" charset="-127"/>
                <a:ea typeface="Pretendard Light" panose="020B0600000101010101" charset="-127"/>
              </a:rPr>
              <a:t>칼루린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 곶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)</a:t>
            </a:r>
            <a:endParaRPr lang="ko-KR" altLang="en-US" sz="2400" b="1" dirty="0"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538835"/>
            <a:ext cx="31391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2025.03 ~ 2025.05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494624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2C1EC89-C809-43BD-B2F4-812ED1E283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0" y="2990790"/>
            <a:ext cx="6630990" cy="522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5B34141-EFE4-4FEA-A8C1-1663DC86F0C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870" y="4305300"/>
            <a:ext cx="2107029" cy="408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4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FF7E91A7-6C86-4226-B194-CC3601FC7A1F}"/>
              </a:ext>
            </a:extLst>
          </p:cNvPr>
          <p:cNvGrpSpPr/>
          <p:nvPr/>
        </p:nvGrpSpPr>
        <p:grpSpPr>
          <a:xfrm>
            <a:off x="6400800" y="5295900"/>
            <a:ext cx="5486400" cy="3306413"/>
            <a:chOff x="1676400" y="5067300"/>
            <a:chExt cx="5486400" cy="3306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1879174" y="5067300"/>
              <a:ext cx="508085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C09ADA4-2552-4F67-89A5-B9F2685E94F6}"/>
                </a:ext>
              </a:extLst>
            </p:cNvPr>
            <p:cNvGrpSpPr/>
            <p:nvPr/>
          </p:nvGrpSpPr>
          <p:grpSpPr>
            <a:xfrm>
              <a:off x="1676400" y="6553106"/>
              <a:ext cx="5486400" cy="1820607"/>
              <a:chOff x="1676400" y="6553106"/>
              <a:chExt cx="5486400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676400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9EE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#009ee3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708200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6B8E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#6B8E23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2ED01D50-686A-4253-BF3F-A8CD0FA9560C}"/>
                  </a:ext>
                </a:extLst>
              </p:cNvPr>
              <p:cNvGrpSpPr/>
              <p:nvPr/>
            </p:nvGrpSpPr>
            <p:grpSpPr>
              <a:xfrm>
                <a:off x="5677934" y="6553106"/>
                <a:ext cx="1484866" cy="1820607"/>
                <a:chOff x="5624992" y="6553106"/>
                <a:chExt cx="1484866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771078" y="6553106"/>
                  <a:ext cx="1192695" cy="1192695"/>
                </a:xfrm>
                <a:prstGeom prst="ellipse">
                  <a:avLst/>
                </a:prstGeom>
                <a:solidFill>
                  <a:srgbClr val="5C72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624992" y="789665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#5C7259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1F9835-14A0-4DFE-BBDD-9D73C2498233}"/>
              </a:ext>
            </a:extLst>
          </p:cNvPr>
          <p:cNvGrpSpPr/>
          <p:nvPr/>
        </p:nvGrpSpPr>
        <p:grpSpPr>
          <a:xfrm>
            <a:off x="4097287" y="1916974"/>
            <a:ext cx="10093427" cy="2616926"/>
            <a:chOff x="4097287" y="1916974"/>
            <a:chExt cx="10093427" cy="26169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34200" y="1916974"/>
              <a:ext cx="44196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CBA9FA0-5B80-463D-B094-04F4591D71A2}"/>
                </a:ext>
              </a:extLst>
            </p:cNvPr>
            <p:cNvGrpSpPr/>
            <p:nvPr/>
          </p:nvGrpSpPr>
          <p:grpSpPr>
            <a:xfrm>
              <a:off x="4097287" y="3357325"/>
              <a:ext cx="10093427" cy="1176575"/>
              <a:chOff x="4097287" y="3357325"/>
              <a:chExt cx="10093427" cy="1176575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EA305373-3D35-48FF-A9EA-D605EFB0ABA8}"/>
                  </a:ext>
                </a:extLst>
              </p:cNvPr>
              <p:cNvGrpSpPr/>
              <p:nvPr/>
            </p:nvGrpSpPr>
            <p:grpSpPr>
              <a:xfrm>
                <a:off x="4097287" y="3400628"/>
                <a:ext cx="2303513" cy="1099697"/>
                <a:chOff x="4097287" y="3400628"/>
                <a:chExt cx="2303513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4097287" y="3400628"/>
                  <a:ext cx="2303513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Pretendard Medium" panose="020B0600000101010101" charset="-127"/>
                      <a:ea typeface="Pretendard Medium" panose="020B0600000101010101" charset="-127"/>
                    </a:rPr>
                    <a:t>Pretendard</a:t>
                  </a:r>
                  <a:endParaRPr lang="ko-KR" altLang="en-US" sz="32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4440187" y="4023271"/>
                  <a:ext cx="1617713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Font</a:t>
                  </a:r>
                  <a:r>
                    <a:rPr lang="ko-KR" altLang="en-US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 </a:t>
                  </a:r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style</a:t>
                  </a:r>
                  <a:endParaRPr lang="ko-KR" altLang="en-US" sz="25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971E764-76ED-4610-9C65-5D421ECB2222}"/>
                  </a:ext>
                </a:extLst>
              </p:cNvPr>
              <p:cNvGrpSpPr/>
              <p:nvPr/>
            </p:nvGrpSpPr>
            <p:grpSpPr>
              <a:xfrm>
                <a:off x="7112417" y="3400628"/>
                <a:ext cx="1674038" cy="1099697"/>
                <a:chOff x="7207369" y="3400628"/>
                <a:chExt cx="1674038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7334776" y="3400628"/>
                  <a:ext cx="141922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latin typeface="SUITE" pitchFamily="2" charset="-127"/>
                      <a:ea typeface="SUITE" pitchFamily="2" charset="-127"/>
                    </a:rPr>
                    <a:t>스위트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7207369" y="4023271"/>
                  <a:ext cx="167403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SUITE" pitchFamily="2" charset="-127"/>
                      <a:ea typeface="SUITE" pitchFamily="2" charset="-127"/>
                    </a:rPr>
                    <a:t>Font style</a:t>
                  </a:r>
                  <a:endParaRPr lang="ko-KR" altLang="en-US" sz="2500" dirty="0">
                    <a:latin typeface="SUITE" pitchFamily="2" charset="-127"/>
                    <a:ea typeface="SUITE" pitchFamily="2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878A430A-C7F6-4A8F-AEA6-2B9BBCEDB972}"/>
                  </a:ext>
                </a:extLst>
              </p:cNvPr>
              <p:cNvGrpSpPr/>
              <p:nvPr/>
            </p:nvGrpSpPr>
            <p:grpSpPr>
              <a:xfrm>
                <a:off x="9498072" y="3357325"/>
                <a:ext cx="2227682" cy="1158548"/>
                <a:chOff x="9541767" y="3357325"/>
                <a:chExt cx="2227682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9541767" y="3357325"/>
                  <a:ext cx="2227682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i="0" dirty="0" err="1">
                      <a:effectLst/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김정철손글씨</a:t>
                  </a:r>
                  <a:endParaRPr lang="ko-KR" altLang="en-US" sz="3200" b="1" i="0" dirty="0">
                    <a:effectLst/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9872302" y="4038819"/>
                  <a:ext cx="156661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Font style</a:t>
                  </a:r>
                  <a:endParaRPr lang="ko-KR" altLang="en-US" sz="2500" dirty="0"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B2EA2302-6F1E-45A0-9E4E-FEE3CE1F4A37}"/>
                  </a:ext>
                </a:extLst>
              </p:cNvPr>
              <p:cNvGrpSpPr/>
              <p:nvPr/>
            </p:nvGrpSpPr>
            <p:grpSpPr>
              <a:xfrm>
                <a:off x="12437370" y="3375352"/>
                <a:ext cx="1753344" cy="1158548"/>
                <a:chOff x="12437370" y="3375352"/>
                <a:chExt cx="1753344" cy="115854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C4CD02C-842D-4297-89F6-7CB8FD358986}"/>
                    </a:ext>
                  </a:extLst>
                </p:cNvPr>
                <p:cNvSpPr txBox="1"/>
                <p:nvPr/>
              </p:nvSpPr>
              <p:spPr>
                <a:xfrm>
                  <a:off x="12437370" y="3375352"/>
                  <a:ext cx="1753344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dirty="0">
                      <a:latin typeface="Gowun Batang" pitchFamily="2" charset="-127"/>
                      <a:ea typeface="Gowun Batang" pitchFamily="2" charset="-127"/>
                    </a:rPr>
                    <a:t>고운바탕</a:t>
                  </a:r>
                  <a:endParaRPr lang="ko-KR" altLang="en-US" sz="3200" b="1" i="0" dirty="0">
                    <a:effectLst/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50FACAA-23CE-4206-80DE-919332F94158}"/>
                    </a:ext>
                  </a:extLst>
                </p:cNvPr>
                <p:cNvSpPr txBox="1"/>
                <p:nvPr/>
              </p:nvSpPr>
              <p:spPr>
                <a:xfrm>
                  <a:off x="12530737" y="4056846"/>
                  <a:ext cx="156661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Gowun Batang" pitchFamily="2" charset="-127"/>
                      <a:ea typeface="Gowun Batang" pitchFamily="2" charset="-127"/>
                    </a:rPr>
                    <a:t>Font style</a:t>
                  </a:r>
                  <a:endParaRPr lang="ko-KR" altLang="en-US" sz="2500" dirty="0"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600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2AFDCFF-A635-4DB9-BA35-45755D81A9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1348" y="1181100"/>
            <a:ext cx="6657710" cy="762000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A63C819-DA50-46BD-8A75-AB4A6041A3A6}"/>
              </a:ext>
            </a:extLst>
          </p:cNvPr>
          <p:cNvSpPr/>
          <p:nvPr/>
        </p:nvSpPr>
        <p:spPr>
          <a:xfrm>
            <a:off x="10134600" y="4991101"/>
            <a:ext cx="2971800" cy="60960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4B750B2-9209-409E-9FDF-8599A3A091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400" y="1181100"/>
            <a:ext cx="8153400" cy="591000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C6CD75C-06ED-49D7-9C70-22151677EB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176" y="4000500"/>
            <a:ext cx="4860241" cy="5198429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475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4FF7A1D-2E43-464C-8819-94B58DF18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1422225"/>
            <a:ext cx="7315200" cy="6843251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3462FA9-138B-495E-8A51-1D2B6AA2D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5321" y="1443760"/>
            <a:ext cx="7859222" cy="694469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EF66028-FEC8-4824-8A7E-EF2442B29D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72084" y="5372100"/>
            <a:ext cx="5487166" cy="3772426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9903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AD8F1B6-A2F9-4F81-910B-C0C4029E8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95564"/>
            <a:ext cx="5092984" cy="4448136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hlinkClick r:id="rId4"/>
            <a:extLst>
              <a:ext uri="{FF2B5EF4-FFF2-40B4-BE49-F238E27FC236}">
                <a16:creationId xmlns:a16="http://schemas.microsoft.com/office/drawing/2014/main" id="{1528D82D-776F-417F-9EBE-43E9D06EC7A6}"/>
              </a:ext>
            </a:extLst>
          </p:cNvPr>
          <p:cNvSpPr txBox="1"/>
          <p:nvPr/>
        </p:nvSpPr>
        <p:spPr>
          <a:xfrm>
            <a:off x="15008087" y="8877300"/>
            <a:ext cx="220980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5A0C7B2-6801-44B2-8557-C72358F7F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000" y="2295564"/>
            <a:ext cx="10669489" cy="531569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462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3DC779-DFF9-4012-BD51-DB29F9934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034" y="3162300"/>
            <a:ext cx="6624366" cy="52200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b="0" i="0" u="none" strike="noStrike" dirty="0">
                <a:solidFill>
                  <a:srgbClr val="222222"/>
                </a:solidFill>
                <a:ea typeface="Pretendard SemiBold"/>
              </a:rPr>
              <a:t>극동건설</a:t>
            </a:r>
            <a:endParaRPr lang="ko-KR" sz="5800" b="0" i="0" u="none" strike="noStrike" dirty="0">
              <a:solidFill>
                <a:srgbClr val="222222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7357382" cy="1688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텍스트 애니메이션 효과</a:t>
            </a:r>
          </a:p>
          <a:p>
            <a:pPr algn="l">
              <a:lnSpc>
                <a:spcPct val="150000"/>
              </a:lnSpc>
            </a:pPr>
            <a:r>
              <a:rPr lang="en-US" altLang="ko-KR" sz="24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javascript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</a:t>
            </a:r>
            <a:r>
              <a:rPr lang="ko-KR" altLang="en-US" sz="24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탭메뉴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 효과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054EECD-CDEA-494E-BBFF-1E41127E0861}"/>
              </a:ext>
            </a:extLst>
          </p:cNvPr>
          <p:cNvGrpSpPr/>
          <p:nvPr/>
        </p:nvGrpSpPr>
        <p:grpSpPr>
          <a:xfrm>
            <a:off x="9719007" y="6819457"/>
            <a:ext cx="2933506" cy="849276"/>
            <a:chOff x="8695873" y="7048500"/>
            <a:chExt cx="2933506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0103" y="70485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7988" y="70485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5873" y="7048500"/>
              <a:ext cx="849276" cy="849276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3086100"/>
            <a:ext cx="575718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index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+ </a:t>
            </a:r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subpage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2개 (회사소개, 주요사업)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615035"/>
            <a:ext cx="2937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2025.02 ~ 2025.03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61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238</Words>
  <Application>Microsoft Office PowerPoint</Application>
  <PresentationFormat>사용자 지정</PresentationFormat>
  <Paragraphs>87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9" baseType="lpstr">
      <vt:lpstr>Pretendard SemiBold</vt:lpstr>
      <vt:lpstr>Kim jung chul Script Regular</vt:lpstr>
      <vt:lpstr>SUITE</vt:lpstr>
      <vt:lpstr>Gowun Batang</vt:lpstr>
      <vt:lpstr>Pretendard Light</vt:lpstr>
      <vt:lpstr>맑은 고딕</vt:lpstr>
      <vt:lpstr>WebSubsetFont</vt:lpstr>
      <vt:lpstr>Istok Web</vt:lpstr>
      <vt:lpstr>Arial</vt:lpstr>
      <vt:lpstr>Noto Sans</vt:lpstr>
      <vt:lpstr>Calibri</vt:lpstr>
      <vt:lpstr>Noto Sans KR Medium</vt:lpstr>
      <vt:lpstr>Pretendard Medium</vt:lpstr>
      <vt:lpstr>Roboto</vt:lpstr>
      <vt:lpstr>Play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81</cp:revision>
  <dcterms:created xsi:type="dcterms:W3CDTF">2006-08-16T00:00:00Z</dcterms:created>
  <dcterms:modified xsi:type="dcterms:W3CDTF">2025-05-13T09:35:37Z</dcterms:modified>
</cp:coreProperties>
</file>

<file path=docProps/thumbnail.jpeg>
</file>